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6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1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46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1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1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04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3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3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4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6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4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6BBF6-4153-8347-9BE1-EDC71EC89DF7}" type="datetimeFigureOut">
              <a:rPr lang="en-US" smtClean="0"/>
              <a:t>05/01/17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7ED74-4DBB-2B4B-928D-F8B4421AE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1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60644" y="3737114"/>
            <a:ext cx="28786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/>
              <a:t>DORES</a:t>
            </a:r>
            <a:endParaRPr lang="pt-BR" sz="1400" b="1" dirty="0" smtClean="0"/>
          </a:p>
          <a:p>
            <a:r>
              <a:rPr lang="pt-BR" sz="1400" dirty="0" smtClean="0"/>
              <a:t>Completa </a:t>
            </a:r>
            <a:r>
              <a:rPr lang="pt-BR" sz="1400" dirty="0"/>
              <a:t>falta de perspectiva de melhoras na escola, especialmente de infraestrutura </a:t>
            </a:r>
            <a:r>
              <a:rPr lang="pt-BR" sz="1400" dirty="0" smtClean="0"/>
              <a:t>.</a:t>
            </a:r>
          </a:p>
          <a:p>
            <a:r>
              <a:rPr lang="pt-BR" sz="1400" dirty="0" smtClean="0"/>
              <a:t>A pr</a:t>
            </a:r>
            <a:r>
              <a:rPr lang="pt-BR" sz="1400" dirty="0" smtClean="0"/>
              <a:t>ópria </a:t>
            </a:r>
            <a:r>
              <a:rPr lang="pt-BR" sz="1400" dirty="0" smtClean="0"/>
              <a:t>Secretaria (Estadual, no caso dele).</a:t>
            </a:r>
            <a:endParaRPr lang="pt-BR" sz="1400" dirty="0"/>
          </a:p>
        </p:txBody>
      </p:sp>
      <p:sp>
        <p:nvSpPr>
          <p:cNvPr id="8" name="Rectangle 7"/>
          <p:cNvSpPr/>
          <p:nvPr/>
        </p:nvSpPr>
        <p:spPr>
          <a:xfrm>
            <a:off x="3020917" y="4180344"/>
            <a:ext cx="26490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1400" b="1" dirty="0" smtClean="0"/>
              <a:t>COMO SE INFORMA</a:t>
            </a:r>
          </a:p>
          <a:p>
            <a:pPr lvl="0"/>
            <a:r>
              <a:rPr lang="pt-BR" sz="1400" dirty="0" smtClean="0"/>
              <a:t>- Revista </a:t>
            </a:r>
            <a:r>
              <a:rPr lang="pt-BR" sz="1400" dirty="0"/>
              <a:t>especializada (Nossa História, História Viva): mais conteúdo.</a:t>
            </a:r>
          </a:p>
          <a:p>
            <a:pPr lvl="0"/>
            <a:r>
              <a:rPr lang="pt-BR" sz="1400" dirty="0" smtClean="0"/>
              <a:t>- Pela </a:t>
            </a:r>
            <a:r>
              <a:rPr lang="pt-BR" sz="1400" dirty="0"/>
              <a:t>internet, aí às vezes coisas mais práticas, mas não soube dizer sites específicos.</a:t>
            </a:r>
          </a:p>
          <a:p>
            <a:pPr lvl="0"/>
            <a:r>
              <a:rPr lang="pt-BR" sz="1400" dirty="0" smtClean="0"/>
              <a:t>- Livros </a:t>
            </a:r>
            <a:r>
              <a:rPr lang="pt-BR" sz="1400" dirty="0"/>
              <a:t>paradidáticos que encontra pelo caminho, na escola particular, coisas antigas que ele já tinha...</a:t>
            </a:r>
          </a:p>
          <a:p>
            <a:endParaRPr lang="pt-BR" sz="1400" dirty="0"/>
          </a:p>
        </p:txBody>
      </p:sp>
      <p:sp>
        <p:nvSpPr>
          <p:cNvPr id="9" name="Rectangle 8"/>
          <p:cNvSpPr/>
          <p:nvPr/>
        </p:nvSpPr>
        <p:spPr>
          <a:xfrm>
            <a:off x="148880" y="3403980"/>
            <a:ext cx="296354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400" b="1" dirty="0" smtClean="0"/>
              <a:t>O QUE FALA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753" y="141106"/>
            <a:ext cx="26381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/>
              <a:t>Volnei</a:t>
            </a:r>
            <a:endParaRPr lang="bg-BG" sz="3200" dirty="0" smtClean="0"/>
          </a:p>
          <a:p>
            <a:r>
              <a:rPr lang="bg-BG" sz="2000" dirty="0" smtClean="0"/>
              <a:t>Professor de Hist</a:t>
            </a:r>
            <a:r>
              <a:rPr lang="bg-BG" sz="2000" dirty="0" smtClean="0"/>
              <a:t>ória</a:t>
            </a:r>
          </a:p>
          <a:p>
            <a:r>
              <a:rPr lang="en-US" sz="1400" dirty="0" smtClean="0"/>
              <a:t>da </a:t>
            </a:r>
            <a:r>
              <a:rPr lang="en-US" sz="1400" dirty="0" err="1" smtClean="0"/>
              <a:t>Escola</a:t>
            </a:r>
            <a:r>
              <a:rPr lang="en-US" sz="1400" dirty="0" smtClean="0"/>
              <a:t> </a:t>
            </a:r>
            <a:r>
              <a:rPr lang="en-US" sz="1400" dirty="0" err="1" smtClean="0"/>
              <a:t>Estadual</a:t>
            </a:r>
            <a:r>
              <a:rPr lang="en-US" sz="1400" dirty="0" smtClean="0"/>
              <a:t> Jos</a:t>
            </a:r>
            <a:r>
              <a:rPr lang="en-US" sz="1400" dirty="0" smtClean="0"/>
              <a:t>é Lobos (GO) e da </a:t>
            </a:r>
            <a:r>
              <a:rPr lang="en-US" sz="1400" dirty="0" err="1" smtClean="0"/>
              <a:t>rede</a:t>
            </a:r>
            <a:r>
              <a:rPr lang="en-US" sz="1400" dirty="0" smtClean="0"/>
              <a:t> </a:t>
            </a:r>
            <a:r>
              <a:rPr lang="en-US" sz="1400" dirty="0" err="1" smtClean="0"/>
              <a:t>privada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5995471" y="141106"/>
            <a:ext cx="2546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800" dirty="0" smtClean="0"/>
              <a:t>Modelo Mental: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008301" y="664326"/>
            <a:ext cx="293101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b="1" dirty="0" smtClean="0"/>
              <a:t>DESCREDITADO</a:t>
            </a:r>
            <a:endParaRPr lang="bg-BG" sz="1050" b="1" dirty="0" smtClean="0"/>
          </a:p>
          <a:p>
            <a:r>
              <a:rPr lang="bg-BG" sz="1400" dirty="0" smtClean="0"/>
              <a:t>Ama o que faz de verdade, mas est</a:t>
            </a:r>
            <a:r>
              <a:rPr lang="bg-BG" sz="1400" dirty="0" smtClean="0"/>
              <a:t>á de saco cheio da falta de condições e da falta de suporte real pela Secretaria.</a:t>
            </a:r>
            <a:endParaRPr lang="bg-BG" sz="14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6060643" y="2025886"/>
            <a:ext cx="2878672" cy="16004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b="1" dirty="0"/>
              <a:t>"</a:t>
            </a:r>
            <a:r>
              <a:rPr lang="pt-BR" sz="1400" b="1" dirty="0" smtClean="0"/>
              <a:t>Ninguém </a:t>
            </a:r>
            <a:r>
              <a:rPr lang="pt-BR" sz="1400" b="1" dirty="0"/>
              <a:t>acredita mais no que vem do estado</a:t>
            </a:r>
            <a:r>
              <a:rPr lang="pt-BR" sz="1400" dirty="0" smtClean="0"/>
              <a:t>.</a:t>
            </a:r>
            <a:r>
              <a:rPr lang="pt-BR" sz="1400" dirty="0" smtClean="0"/>
              <a:t>"</a:t>
            </a:r>
            <a:r>
              <a:rPr lang="pt-BR" sz="1400" dirty="0" smtClean="0"/>
              <a:t> </a:t>
            </a:r>
          </a:p>
          <a:p>
            <a:endParaRPr lang="pt-BR" sz="1400" dirty="0"/>
          </a:p>
          <a:p>
            <a:r>
              <a:rPr lang="pt-BR" sz="1400" dirty="0" smtClean="0"/>
              <a:t>“</a:t>
            </a:r>
            <a:r>
              <a:rPr lang="pt-BR" sz="1400" dirty="0" smtClean="0"/>
              <a:t>A </a:t>
            </a:r>
            <a:r>
              <a:rPr lang="pt-BR" sz="1400" dirty="0"/>
              <a:t>maioria dos professores está desanimada com o que vem de cima pra baixo</a:t>
            </a:r>
            <a:r>
              <a:rPr lang="pt-BR" sz="1400" dirty="0" smtClean="0"/>
              <a:t>.</a:t>
            </a:r>
            <a:r>
              <a:rPr lang="pt-BR" sz="1400" dirty="0" smtClean="0"/>
              <a:t>”</a:t>
            </a:r>
          </a:p>
          <a:p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124667" y="1635211"/>
            <a:ext cx="26121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P</a:t>
            </a:r>
            <a:r>
              <a:rPr lang="pt-BR" sz="1400" dirty="0" smtClean="0"/>
              <a:t>rofessor de EFII </a:t>
            </a:r>
            <a:r>
              <a:rPr lang="pt-BR" sz="1400" dirty="0"/>
              <a:t>e EM desde </a:t>
            </a:r>
            <a:r>
              <a:rPr lang="pt-BR" sz="1400" dirty="0" smtClean="0"/>
              <a:t>2002. Na entrevista, estava </a:t>
            </a:r>
            <a:r>
              <a:rPr lang="pt-BR" sz="1400" dirty="0"/>
              <a:t>no fim de ano, em marcha lenta. </a:t>
            </a:r>
            <a:r>
              <a:rPr lang="pt-BR" sz="1400" dirty="0" smtClean="0"/>
              <a:t>Falou rapidinho</a:t>
            </a:r>
            <a:r>
              <a:rPr lang="pt-BR" sz="1400" dirty="0"/>
              <a:t>, sem grandes vontades. Dá aula na José Lobos desde </a:t>
            </a:r>
            <a:r>
              <a:rPr lang="pt-BR" sz="1400" dirty="0" smtClean="0"/>
              <a:t>2010.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2965762" y="1011516"/>
            <a:ext cx="2230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sz="1200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6060643" y="5226762"/>
            <a:ext cx="28786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400" b="1" dirty="0" smtClean="0"/>
              <a:t>TOP </a:t>
            </a:r>
            <a:r>
              <a:rPr lang="bg-BG" sz="1400" b="1" dirty="0" smtClean="0"/>
              <a:t>INSIGHTS</a:t>
            </a:r>
            <a:endParaRPr lang="bg-BG" sz="1400" b="1" dirty="0" smtClean="0"/>
          </a:p>
          <a:p>
            <a:r>
              <a:rPr lang="en-US" sz="1400" dirty="0" err="1" smtClean="0"/>
              <a:t>Ranso</a:t>
            </a:r>
            <a:r>
              <a:rPr lang="en-US" sz="1400" dirty="0" smtClean="0"/>
              <a:t> com </a:t>
            </a:r>
            <a:r>
              <a:rPr lang="en-US" sz="1400" dirty="0" err="1" smtClean="0"/>
              <a:t>os</a:t>
            </a:r>
            <a:r>
              <a:rPr lang="en-US" sz="1400" dirty="0" smtClean="0"/>
              <a:t> </a:t>
            </a:r>
            <a:r>
              <a:rPr lang="en-US" sz="1400" dirty="0" err="1" smtClean="0"/>
              <a:t>projetos</a:t>
            </a:r>
            <a:r>
              <a:rPr lang="en-US" sz="1400" dirty="0" smtClean="0"/>
              <a:t> </a:t>
            </a:r>
            <a:r>
              <a:rPr lang="en-US" sz="1400" dirty="0" err="1" smtClean="0"/>
              <a:t>propostos</a:t>
            </a:r>
            <a:r>
              <a:rPr lang="en-US" sz="1400" dirty="0" smtClean="0"/>
              <a:t> </a:t>
            </a:r>
            <a:r>
              <a:rPr lang="en-US" sz="1400" dirty="0" err="1" smtClean="0"/>
              <a:t>pela</a:t>
            </a:r>
            <a:r>
              <a:rPr lang="en-US" sz="1400" dirty="0" smtClean="0"/>
              <a:t> </a:t>
            </a:r>
            <a:r>
              <a:rPr lang="en-US" sz="1400" dirty="0" err="1" smtClean="0"/>
              <a:t>Secretaria</a:t>
            </a:r>
            <a:r>
              <a:rPr lang="en-US" sz="1400" dirty="0" smtClean="0"/>
              <a:t>, </a:t>
            </a:r>
            <a:r>
              <a:rPr lang="en-US" sz="1400" dirty="0" err="1" smtClean="0"/>
              <a:t>pela</a:t>
            </a:r>
            <a:r>
              <a:rPr lang="en-US" sz="1400" dirty="0" smtClean="0"/>
              <a:t> </a:t>
            </a:r>
            <a:r>
              <a:rPr lang="en-US" sz="1400" dirty="0" err="1" smtClean="0"/>
              <a:t>falta</a:t>
            </a:r>
            <a:r>
              <a:rPr lang="en-US" sz="1400" dirty="0" smtClean="0"/>
              <a:t> de </a:t>
            </a:r>
            <a:r>
              <a:rPr lang="en-US" sz="1400" dirty="0" err="1" smtClean="0"/>
              <a:t>compromisso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manter</a:t>
            </a:r>
            <a:r>
              <a:rPr lang="en-US" sz="1400" dirty="0" smtClean="0"/>
              <a:t> o </a:t>
            </a:r>
            <a:r>
              <a:rPr lang="en-US" sz="1400" dirty="0" err="1" smtClean="0"/>
              <a:t>que</a:t>
            </a:r>
            <a:r>
              <a:rPr lang="en-US" sz="1400" dirty="0" smtClean="0"/>
              <a:t> </a:t>
            </a:r>
            <a:r>
              <a:rPr lang="en-US" sz="1400" dirty="0" err="1" smtClean="0"/>
              <a:t>começa</a:t>
            </a:r>
            <a:r>
              <a:rPr lang="en-US" sz="1400" dirty="0" smtClean="0"/>
              <a:t> (</a:t>
            </a:r>
            <a:r>
              <a:rPr lang="en-US" sz="1400" dirty="0" err="1" smtClean="0"/>
              <a:t>como</a:t>
            </a:r>
            <a:r>
              <a:rPr lang="en-US" sz="1400" dirty="0" smtClean="0"/>
              <a:t> o “FAZ SENTIDO”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Goi</a:t>
            </a:r>
            <a:r>
              <a:rPr lang="en-US" sz="1400" dirty="0" err="1" smtClean="0"/>
              <a:t>ânia</a:t>
            </a:r>
            <a:r>
              <a:rPr lang="en-US" sz="1400" i="1" dirty="0" smtClean="0"/>
              <a:t>).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3020917" y="294994"/>
            <a:ext cx="1725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400" b="1" dirty="0" smtClean="0"/>
              <a:t>FAZ SENTIDO EM GO</a:t>
            </a:r>
            <a:endParaRPr lang="en-US" sz="1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38265" y="3690459"/>
            <a:ext cx="281078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 </a:t>
            </a:r>
            <a:r>
              <a:rPr lang="en-US" sz="1400" dirty="0" err="1" smtClean="0"/>
              <a:t>Secretaria</a:t>
            </a:r>
            <a:r>
              <a:rPr lang="en-US" sz="1400" dirty="0" smtClean="0"/>
              <a:t> </a:t>
            </a:r>
            <a:r>
              <a:rPr lang="en-US" sz="1400" dirty="0" err="1" smtClean="0"/>
              <a:t>está</a:t>
            </a:r>
            <a:r>
              <a:rPr lang="en-US" sz="1400" dirty="0" smtClean="0"/>
              <a:t> </a:t>
            </a:r>
            <a:r>
              <a:rPr lang="en-US" sz="1400" dirty="0" err="1" smtClean="0"/>
              <a:t>desmoralizada</a:t>
            </a:r>
            <a:r>
              <a:rPr lang="en-US" sz="1400" dirty="0" smtClean="0"/>
              <a:t>, </a:t>
            </a:r>
            <a:r>
              <a:rPr lang="en-US" sz="1400" dirty="0" err="1" smtClean="0"/>
              <a:t>só</a:t>
            </a:r>
            <a:r>
              <a:rPr lang="en-US" sz="1400" dirty="0" smtClean="0"/>
              <a:t> </a:t>
            </a:r>
            <a:r>
              <a:rPr lang="en-US" sz="1400" dirty="0" err="1" smtClean="0"/>
              <a:t>atrapalha</a:t>
            </a:r>
            <a:r>
              <a:rPr lang="en-US" sz="1400" dirty="0" smtClean="0"/>
              <a:t> o </a:t>
            </a:r>
            <a:r>
              <a:rPr lang="en-US" sz="1400" dirty="0" err="1" smtClean="0"/>
              <a:t>trabalho</a:t>
            </a:r>
            <a:r>
              <a:rPr lang="en-US" sz="1400" dirty="0" smtClean="0"/>
              <a:t> dos </a:t>
            </a:r>
            <a:r>
              <a:rPr lang="en-US" sz="1400" dirty="0" err="1" smtClean="0"/>
              <a:t>professores</a:t>
            </a:r>
            <a:r>
              <a:rPr lang="en-US" sz="1400" dirty="0" smtClean="0"/>
              <a:t> e </a:t>
            </a:r>
            <a:r>
              <a:rPr lang="en-US" sz="1400" dirty="0" err="1" smtClean="0"/>
              <a:t>não</a:t>
            </a:r>
            <a:r>
              <a:rPr lang="en-US" sz="1400" dirty="0" smtClean="0"/>
              <a:t> </a:t>
            </a:r>
            <a:r>
              <a:rPr lang="en-US" sz="1400" dirty="0" err="1" smtClean="0"/>
              <a:t>dá</a:t>
            </a:r>
            <a:r>
              <a:rPr lang="en-US" sz="1400" dirty="0" smtClean="0"/>
              <a:t> </a:t>
            </a:r>
            <a:r>
              <a:rPr lang="en-US" sz="1400" dirty="0" err="1" smtClean="0"/>
              <a:t>continuidade</a:t>
            </a:r>
            <a:r>
              <a:rPr lang="en-US" sz="1400" dirty="0" smtClean="0"/>
              <a:t> a </a:t>
            </a:r>
            <a:r>
              <a:rPr lang="en-US" sz="1400" dirty="0" err="1" smtClean="0"/>
              <a:t>nenhum</a:t>
            </a:r>
            <a:r>
              <a:rPr lang="en-US" sz="1400" dirty="0" smtClean="0"/>
              <a:t> </a:t>
            </a:r>
            <a:r>
              <a:rPr lang="en-US" sz="1400" dirty="0" err="1" smtClean="0"/>
              <a:t>projeto</a:t>
            </a:r>
            <a:r>
              <a:rPr lang="en-US" sz="1400" dirty="0" smtClean="0"/>
              <a:t>.  </a:t>
            </a:r>
          </a:p>
          <a:p>
            <a:endParaRPr lang="en-US" sz="1400" dirty="0"/>
          </a:p>
          <a:p>
            <a:r>
              <a:rPr lang="en-US" sz="1400" dirty="0" smtClean="0"/>
              <a:t>A </a:t>
            </a:r>
            <a:r>
              <a:rPr lang="en-US" sz="1400" dirty="0" err="1" smtClean="0"/>
              <a:t>escola</a:t>
            </a:r>
            <a:r>
              <a:rPr lang="en-US" sz="1400" dirty="0" smtClean="0"/>
              <a:t> </a:t>
            </a:r>
            <a:r>
              <a:rPr lang="en-US" sz="1400" dirty="0" err="1" smtClean="0"/>
              <a:t>decaiu</a:t>
            </a:r>
            <a:r>
              <a:rPr lang="en-US" sz="1400" dirty="0" smtClean="0"/>
              <a:t> </a:t>
            </a:r>
            <a:r>
              <a:rPr lang="en-US" sz="1400" dirty="0" err="1" smtClean="0"/>
              <a:t>muito</a:t>
            </a:r>
            <a:r>
              <a:rPr lang="en-US" sz="1400" dirty="0" smtClean="0"/>
              <a:t> </a:t>
            </a:r>
            <a:r>
              <a:rPr lang="en-US" sz="1400" dirty="0" err="1" smtClean="0"/>
              <a:t>nos</a:t>
            </a:r>
            <a:r>
              <a:rPr lang="en-US" sz="1400" dirty="0" smtClean="0"/>
              <a:t> </a:t>
            </a:r>
            <a:r>
              <a:rPr lang="en-US" sz="1400" dirty="0" err="1" smtClean="0"/>
              <a:t>últimos</a:t>
            </a:r>
            <a:r>
              <a:rPr lang="en-US" sz="1400" dirty="0" smtClean="0"/>
              <a:t> </a:t>
            </a:r>
            <a:r>
              <a:rPr lang="en-US" sz="1400" dirty="0" err="1" smtClean="0"/>
              <a:t>anos</a:t>
            </a:r>
            <a:r>
              <a:rPr lang="en-US" sz="1400" dirty="0" smtClean="0"/>
              <a:t>. Segundo </a:t>
            </a:r>
            <a:r>
              <a:rPr lang="en-US" sz="1400" dirty="0" err="1" smtClean="0"/>
              <a:t>ele</a:t>
            </a:r>
            <a:r>
              <a:rPr lang="en-US" sz="1400" dirty="0" smtClean="0"/>
              <a:t>, </a:t>
            </a:r>
            <a:r>
              <a:rPr lang="pt-BR" sz="1400" dirty="0" smtClean="0"/>
              <a:t>a </a:t>
            </a:r>
            <a:r>
              <a:rPr lang="pt-BR" sz="1400" dirty="0"/>
              <a:t>decadência deve ter sido ignorada voluntariamente, </a:t>
            </a:r>
            <a:r>
              <a:rPr lang="pt-BR" sz="1400" b="1" dirty="0"/>
              <a:t>para dar motivo para a escola passar para a administração de Organizações Sociais</a:t>
            </a:r>
            <a:r>
              <a:rPr lang="pt-BR" sz="1400" dirty="0"/>
              <a:t>.</a:t>
            </a:r>
          </a:p>
          <a:p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3002676" y="602771"/>
            <a:ext cx="266099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 smtClean="0"/>
              <a:t>O “</a:t>
            </a:r>
            <a:r>
              <a:rPr lang="pt-BR" sz="1400" dirty="0"/>
              <a:t>Faz Sentido” começou em </a:t>
            </a:r>
            <a:r>
              <a:rPr lang="pt-BR" sz="1400" dirty="0" smtClean="0"/>
              <a:t>GO </a:t>
            </a:r>
            <a:r>
              <a:rPr lang="pt-BR" sz="1400" dirty="0"/>
              <a:t>(parte do projeto</a:t>
            </a:r>
            <a:r>
              <a:rPr lang="pt-BR" sz="1400" dirty="0" smtClean="0"/>
              <a:t>) direto </a:t>
            </a:r>
            <a:r>
              <a:rPr lang="pt-BR" sz="1400" dirty="0"/>
              <a:t>pela etapa das escutas. Muita gente foi ouvida, mas, em contrariedade com o que tinha sido pactuado, o estado nunca deu devolutivas – isso desmoralizou muito o projeto pela perspectiva dos professores. Eles não receberam retorno, não foram mais convidados a participar de nada... ficaram com um </a:t>
            </a:r>
            <a:r>
              <a:rPr lang="pt-BR" sz="1400" b="1" dirty="0"/>
              <a:t>RANSO</a:t>
            </a:r>
            <a:r>
              <a:rPr lang="pt-BR" sz="1400" dirty="0"/>
              <a:t> enorme, então decidiram ignorar o </a:t>
            </a:r>
            <a:r>
              <a:rPr lang="pt-BR" sz="1400" dirty="0" smtClean="0"/>
              <a:t>foi </a:t>
            </a:r>
            <a:r>
              <a:rPr lang="pt-BR" sz="1400" dirty="0"/>
              <a:t>realizado na escola dali pra frente (as oficinas de </a:t>
            </a:r>
            <a:r>
              <a:rPr lang="pt-BR" sz="1400" dirty="0" err="1"/>
              <a:t>cocriação</a:t>
            </a:r>
            <a:r>
              <a:rPr lang="pt-BR" sz="1400" dirty="0"/>
              <a:t>)</a:t>
            </a:r>
            <a:r>
              <a:rPr lang="pt-BR" sz="1400" dirty="0" smtClean="0"/>
              <a:t>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109877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5462" y="35926"/>
            <a:ext cx="30918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/>
              <a:t>Jo</a:t>
            </a:r>
            <a:r>
              <a:rPr lang="bg-BG" sz="3200" dirty="0" smtClean="0"/>
              <a:t>ão Gilberto</a:t>
            </a:r>
            <a:endParaRPr lang="bg-BG" sz="3200" dirty="0" smtClean="0"/>
          </a:p>
          <a:p>
            <a:r>
              <a:rPr lang="bg-BG" sz="2000" dirty="0" smtClean="0"/>
              <a:t>Proferros de Geografia</a:t>
            </a:r>
            <a:endParaRPr lang="bg-BG" sz="2000" dirty="0" smtClean="0"/>
          </a:p>
          <a:p>
            <a:r>
              <a:rPr lang="bg-BG" sz="1400" dirty="0" smtClean="0"/>
              <a:t>Escola Estadual Jos</a:t>
            </a:r>
            <a:r>
              <a:rPr lang="bg-BG" sz="1400" dirty="0" smtClean="0"/>
              <a:t>é Lobos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5131673" y="625842"/>
            <a:ext cx="1846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bg-BG" sz="105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5379585" y="2713589"/>
            <a:ext cx="3398654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g-BG" sz="1200" dirty="0" smtClean="0"/>
              <a:t>“A partir do ano que vem, minhas aulas serão todas vídeo-aulas.”</a:t>
            </a:r>
          </a:p>
          <a:p>
            <a:endParaRPr lang="bg-BG" sz="1200" dirty="0"/>
          </a:p>
          <a:p>
            <a:r>
              <a:rPr lang="bg-BG" sz="1200" dirty="0" smtClean="0"/>
              <a:t>“Adoro vídeo. Até o Z</a:t>
            </a:r>
            <a:r>
              <a:rPr lang="en-US" sz="1200" dirty="0" smtClean="0"/>
              <a:t>o</a:t>
            </a:r>
            <a:r>
              <a:rPr lang="bg-BG" sz="1200" dirty="0" smtClean="0"/>
              <a:t>rra Total, por exemplo, sátiras... </a:t>
            </a:r>
            <a:r>
              <a:rPr lang="en-US" sz="1200" dirty="0"/>
              <a:t>a</a:t>
            </a:r>
            <a:r>
              <a:rPr lang="bg-BG" sz="1200" dirty="0" smtClean="0"/>
              <a:t>judam a falar sobre política, religião, preconceito.</a:t>
            </a:r>
            <a:r>
              <a:rPr lang="bg-BG" sz="1200" dirty="0" smtClean="0"/>
              <a:t>"</a:t>
            </a:r>
            <a:endParaRPr lang="bg-BG" sz="1200" dirty="0" smtClean="0"/>
          </a:p>
          <a:p>
            <a:endParaRPr lang="bg-BG" sz="1200" dirty="0"/>
          </a:p>
          <a:p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48362" y="1368225"/>
            <a:ext cx="23443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400" dirty="0" smtClean="0"/>
              <a:t>O Jos</a:t>
            </a:r>
            <a:r>
              <a:rPr lang="bg-BG" sz="1400" dirty="0" smtClean="0"/>
              <a:t>é entrou na sala quando o Volnei estava falando e se meteu algumas vezes, coisa bem rápida.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712015" y="674440"/>
            <a:ext cx="255300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400" b="1" dirty="0" smtClean="0"/>
              <a:t>DESAFIOS</a:t>
            </a:r>
            <a:endParaRPr lang="bg-BG" sz="1400" dirty="0" smtClean="0"/>
          </a:p>
          <a:p>
            <a:r>
              <a:rPr lang="bg-BG" sz="1400" dirty="0" smtClean="0"/>
              <a:t>O Gr</a:t>
            </a:r>
            <a:r>
              <a:rPr lang="bg-BG" sz="1400" dirty="0" smtClean="0"/>
              <a:t>êmio: é importante, mas falta verba para construir um CA.</a:t>
            </a:r>
          </a:p>
          <a:p>
            <a:endParaRPr lang="bg-BG" sz="1400" dirty="0"/>
          </a:p>
          <a:p>
            <a:r>
              <a:rPr lang="bg-BG" sz="1400" dirty="0" smtClean="0"/>
              <a:t>Dialogar com a comunidade: familiares não participam – “O principal de safio DELES é comer à noite”.</a:t>
            </a:r>
          </a:p>
          <a:p>
            <a:endParaRPr lang="bg-BG" sz="1400" dirty="0"/>
          </a:p>
          <a:p>
            <a:r>
              <a:rPr lang="bg-BG" sz="1400" dirty="0" smtClean="0"/>
              <a:t>O </a:t>
            </a:r>
            <a:r>
              <a:rPr lang="en-US" sz="1400" dirty="0" smtClean="0"/>
              <a:t>E</a:t>
            </a:r>
            <a:r>
              <a:rPr lang="bg-BG" sz="1400" dirty="0" smtClean="0"/>
              <a:t>squema das OS, que estava sendo implementado em Goiânia nesse momento.</a:t>
            </a:r>
          </a:p>
          <a:p>
            <a:endParaRPr lang="bg-BG" sz="1400" dirty="0" smtClean="0"/>
          </a:p>
          <a:p>
            <a:endParaRPr lang="bg-BG" sz="1400" dirty="0" smtClean="0"/>
          </a:p>
          <a:p>
            <a:endParaRPr lang="bg-BG" sz="1400" dirty="0"/>
          </a:p>
          <a:p>
            <a:endParaRPr lang="bg-BG" sz="1400" dirty="0"/>
          </a:p>
          <a:p>
            <a:endParaRPr lang="bg-BG" sz="1200" dirty="0" smtClean="0"/>
          </a:p>
          <a:p>
            <a:endParaRPr lang="bg-BG" sz="1200" dirty="0"/>
          </a:p>
        </p:txBody>
      </p:sp>
      <p:sp>
        <p:nvSpPr>
          <p:cNvPr id="12" name="Rectangle 11"/>
          <p:cNvSpPr/>
          <p:nvPr/>
        </p:nvSpPr>
        <p:spPr>
          <a:xfrm>
            <a:off x="2675917" y="4283249"/>
            <a:ext cx="24557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/>
              <a:t>TOP </a:t>
            </a:r>
            <a:r>
              <a:rPr lang="pt-BR" sz="1400" b="1" dirty="0" smtClean="0"/>
              <a:t>INSIGHTS</a:t>
            </a:r>
            <a:endParaRPr lang="pt-BR" sz="1400" b="1" dirty="0"/>
          </a:p>
          <a:p>
            <a:r>
              <a:rPr lang="pt-BR" sz="1400" dirty="0" smtClean="0"/>
              <a:t>PPP ajuda muito: se organizam, fazem planos, alinham pontos...</a:t>
            </a:r>
          </a:p>
          <a:p>
            <a:endParaRPr lang="pt-BR" sz="1400" dirty="0"/>
          </a:p>
          <a:p>
            <a:r>
              <a:rPr lang="en-US" sz="1400" dirty="0" smtClean="0"/>
              <a:t>N</a:t>
            </a:r>
            <a:r>
              <a:rPr lang="pt-BR" sz="1400" dirty="0" err="1" smtClean="0"/>
              <a:t>ão</a:t>
            </a:r>
            <a:r>
              <a:rPr lang="pt-BR" sz="1400" dirty="0" smtClean="0"/>
              <a:t> sabe como funciona a compra de livros, o orçamento da escola... </a:t>
            </a:r>
            <a:r>
              <a:rPr lang="en-US" sz="1400" dirty="0" smtClean="0"/>
              <a:t>M</a:t>
            </a:r>
            <a:r>
              <a:rPr lang="pt-BR" sz="1400" dirty="0" smtClean="0"/>
              <a:t>as gostaria de saber, disse que talvez uma c</a:t>
            </a:r>
            <a:r>
              <a:rPr lang="pt-BR" sz="1400" dirty="0" smtClean="0"/>
              <a:t>artilha ajudasse.</a:t>
            </a:r>
            <a:r>
              <a:rPr lang="pt-BR" sz="1400" dirty="0" smtClean="0"/>
              <a:t>  </a:t>
            </a:r>
            <a:endParaRPr lang="pt-BR" sz="1400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115462" y="2835952"/>
            <a:ext cx="245575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/>
              <a:t>O QUE DIZ</a:t>
            </a:r>
          </a:p>
          <a:p>
            <a:r>
              <a:rPr lang="pt-BR" sz="1400" dirty="0" smtClean="0"/>
              <a:t>Com a participaç</a:t>
            </a:r>
            <a:r>
              <a:rPr lang="pt-BR" sz="1400" dirty="0" smtClean="0"/>
              <a:t>ão da comunidade, conseguiriam fazer muita coisa.</a:t>
            </a:r>
          </a:p>
          <a:p>
            <a:endParaRPr lang="pt-BR" sz="1400" dirty="0"/>
          </a:p>
          <a:p>
            <a:r>
              <a:rPr lang="pt-BR" sz="1400" dirty="0" smtClean="0"/>
              <a:t>Aulas multidisciplinares já são feitas, mas falta apoio e incentivo.</a:t>
            </a:r>
          </a:p>
          <a:p>
            <a:endParaRPr lang="pt-BR" sz="1400" dirty="0"/>
          </a:p>
          <a:p>
            <a:r>
              <a:rPr lang="pt-BR" sz="1400" dirty="0" smtClean="0"/>
              <a:t>Professores não têm HTPC, conversam na hora do recreio ou na sala de professores.</a:t>
            </a:r>
          </a:p>
          <a:p>
            <a:endParaRPr lang="pt-BR" sz="1400" dirty="0"/>
          </a:p>
          <a:p>
            <a:r>
              <a:rPr lang="pt-BR" sz="1400" dirty="0" smtClean="0"/>
              <a:t>A Secretaria diz que “aluno é na sala de aula</a:t>
            </a:r>
            <a:r>
              <a:rPr lang="pt-BR" sz="1400" dirty="0" smtClean="0"/>
              <a:t>”, acabou com passeios, ida ao planet</a:t>
            </a:r>
            <a:r>
              <a:rPr lang="pt-BR" sz="1400" dirty="0" smtClean="0"/>
              <a:t>ário e afins.</a:t>
            </a:r>
            <a:endParaRPr lang="pt-BR" sz="1400" dirty="0" smtClean="0"/>
          </a:p>
          <a:p>
            <a:endParaRPr lang="pt-BR" sz="1400" b="1" dirty="0"/>
          </a:p>
          <a:p>
            <a:endParaRPr lang="pt-BR" sz="1400" b="1" dirty="0" smtClean="0"/>
          </a:p>
          <a:p>
            <a:endParaRPr lang="pt-BR" sz="1400" b="1" dirty="0"/>
          </a:p>
          <a:p>
            <a:endParaRPr lang="pt-BR" sz="1400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5694030" y="697530"/>
            <a:ext cx="3084209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400" b="1" dirty="0" smtClean="0"/>
              <a:t>SE TIVESSE NA M</a:t>
            </a:r>
            <a:r>
              <a:rPr lang="bg-BG" sz="1400" b="1" dirty="0" smtClean="0"/>
              <a:t>ÃO, AJUDARIA</a:t>
            </a:r>
            <a:endParaRPr lang="bg-BG" sz="1400" dirty="0" smtClean="0"/>
          </a:p>
          <a:p>
            <a:r>
              <a:rPr lang="bg-BG" sz="1400" dirty="0" smtClean="0"/>
              <a:t>Tecnologia</a:t>
            </a:r>
          </a:p>
          <a:p>
            <a:endParaRPr lang="bg-BG" sz="1400" dirty="0"/>
          </a:p>
          <a:p>
            <a:r>
              <a:rPr lang="bg-BG" sz="1400" dirty="0" smtClean="0"/>
              <a:t>Livro didático opicinal que O PROFESSOR pediu, não livros quaisquer.</a:t>
            </a:r>
          </a:p>
          <a:p>
            <a:endParaRPr lang="bg-BG" sz="1400" dirty="0"/>
          </a:p>
          <a:p>
            <a:endParaRPr lang="bg-BG" sz="1400" dirty="0"/>
          </a:p>
          <a:p>
            <a:endParaRPr lang="bg-BG" sz="1200" dirty="0" smtClean="0"/>
          </a:p>
          <a:p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val="318695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70119" y="3544342"/>
            <a:ext cx="26490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1400" b="1" dirty="0" smtClean="0"/>
              <a:t>COMO SE INFORMA</a:t>
            </a:r>
          </a:p>
          <a:p>
            <a:r>
              <a:rPr lang="pt-BR" sz="1400" dirty="0" smtClean="0"/>
              <a:t>- Internet (citou Catraca Livre, </a:t>
            </a:r>
            <a:r>
              <a:rPr lang="pt-BR" sz="1400" dirty="0" err="1" smtClean="0"/>
              <a:t>Inspirare</a:t>
            </a:r>
            <a:r>
              <a:rPr lang="pt-BR" sz="1400" dirty="0"/>
              <a:t> </a:t>
            </a:r>
            <a:r>
              <a:rPr lang="pt-BR" sz="1400" dirty="0" smtClean="0"/>
              <a:t>e</a:t>
            </a:r>
            <a:r>
              <a:rPr lang="pt-BR" sz="1400" dirty="0" smtClean="0"/>
              <a:t> Abril)</a:t>
            </a:r>
          </a:p>
          <a:p>
            <a:r>
              <a:rPr lang="pt-BR" sz="1400" dirty="0" smtClean="0"/>
              <a:t>- Troca de experi</a:t>
            </a:r>
            <a:r>
              <a:rPr lang="pt-BR" sz="1400" dirty="0" smtClean="0"/>
              <a:t>ências com amigos.</a:t>
            </a:r>
          </a:p>
          <a:p>
            <a:pPr marL="285750" indent="-285750">
              <a:buFontTx/>
              <a:buChar char="-"/>
            </a:pPr>
            <a:r>
              <a:rPr lang="pt-BR" sz="1400" dirty="0" smtClean="0"/>
              <a:t>Formação com outros subsecretários (faz quase toda semana, sempre com PAUTA definida).</a:t>
            </a:r>
          </a:p>
        </p:txBody>
      </p:sp>
      <p:sp>
        <p:nvSpPr>
          <p:cNvPr id="9" name="Rectangle 8"/>
          <p:cNvSpPr/>
          <p:nvPr/>
        </p:nvSpPr>
        <p:spPr>
          <a:xfrm>
            <a:off x="138265" y="2246985"/>
            <a:ext cx="2816882" cy="5693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400" b="1" dirty="0" smtClean="0"/>
              <a:t>O QUE FALA</a:t>
            </a:r>
          </a:p>
          <a:p>
            <a:r>
              <a:rPr lang="bg-BG" sz="1400" dirty="0" smtClean="0">
                <a:latin typeface="Calibri (Body)"/>
                <a:cs typeface="Calibri (Body)"/>
              </a:rPr>
              <a:t>Trabalham muito o trabalho em rede, para todas as escolas das regionais. Alguns locais exigem cuidados especiais. </a:t>
            </a:r>
          </a:p>
          <a:p>
            <a:endParaRPr lang="bg-BG" sz="1400" dirty="0">
              <a:latin typeface="Calibri (Body)"/>
              <a:cs typeface="Calibri (Body)"/>
            </a:endParaRPr>
          </a:p>
          <a:p>
            <a:r>
              <a:rPr lang="en-US" sz="1400" dirty="0" err="1">
                <a:latin typeface="Calibri (Body)"/>
                <a:cs typeface="Calibri (Body)"/>
              </a:rPr>
              <a:t>Algumas</a:t>
            </a:r>
            <a:r>
              <a:rPr lang="en-US" sz="1400" dirty="0">
                <a:latin typeface="Calibri (Body)"/>
                <a:cs typeface="Calibri (Body)"/>
              </a:rPr>
              <a:t> </a:t>
            </a:r>
            <a:r>
              <a:rPr lang="en-US" sz="1400" dirty="0" err="1">
                <a:latin typeface="Calibri (Body)"/>
                <a:cs typeface="Calibri (Body)"/>
              </a:rPr>
              <a:t>reuniões</a:t>
            </a:r>
            <a:r>
              <a:rPr lang="en-US" sz="1400" dirty="0">
                <a:latin typeface="Calibri (Body)"/>
                <a:cs typeface="Calibri (Body)"/>
              </a:rPr>
              <a:t> </a:t>
            </a:r>
            <a:r>
              <a:rPr lang="en-US" sz="1400" dirty="0" err="1">
                <a:latin typeface="Calibri (Body)"/>
                <a:cs typeface="Calibri (Body)"/>
              </a:rPr>
              <a:t>poderiam</a:t>
            </a:r>
            <a:r>
              <a:rPr lang="en-US" sz="1400" dirty="0">
                <a:latin typeface="Calibri (Body)"/>
                <a:cs typeface="Calibri (Body)"/>
              </a:rPr>
              <a:t> </a:t>
            </a:r>
            <a:r>
              <a:rPr lang="en-US" sz="1400" dirty="0" err="1">
                <a:latin typeface="Calibri (Body)"/>
                <a:cs typeface="Calibri (Body)"/>
              </a:rPr>
              <a:t>ser</a:t>
            </a:r>
            <a:r>
              <a:rPr lang="en-US" sz="1400" dirty="0">
                <a:latin typeface="Calibri (Body)"/>
                <a:cs typeface="Calibri (Body)"/>
              </a:rPr>
              <a:t> </a:t>
            </a:r>
            <a:r>
              <a:rPr lang="en-US" sz="1400" dirty="0" err="1">
                <a:latin typeface="Calibri (Body)"/>
                <a:cs typeface="Calibri (Body)"/>
              </a:rPr>
              <a:t>substituídas</a:t>
            </a:r>
            <a:r>
              <a:rPr lang="en-US" sz="1400" dirty="0">
                <a:latin typeface="Calibri (Body)"/>
                <a:cs typeface="Calibri (Body)"/>
              </a:rPr>
              <a:t> </a:t>
            </a:r>
            <a:r>
              <a:rPr lang="en-US" sz="1400" dirty="0" err="1">
                <a:latin typeface="Calibri (Body)"/>
                <a:cs typeface="Calibri (Body)"/>
              </a:rPr>
              <a:t>por</a:t>
            </a:r>
            <a:r>
              <a:rPr lang="en-US" sz="1400" dirty="0">
                <a:latin typeface="Calibri (Body)"/>
                <a:cs typeface="Calibri (Body)"/>
              </a:rPr>
              <a:t> e-mail, </a:t>
            </a:r>
            <a:r>
              <a:rPr lang="en-US" sz="1400" dirty="0" err="1">
                <a:latin typeface="Calibri (Body)"/>
                <a:cs typeface="Calibri (Body)"/>
              </a:rPr>
              <a:t>telefone</a:t>
            </a:r>
            <a:r>
              <a:rPr lang="mr-IN" sz="1400" dirty="0" smtClean="0">
                <a:latin typeface="Calibri (Body)"/>
                <a:cs typeface="Calibri (Body)"/>
              </a:rPr>
              <a:t>… A formaç</a:t>
            </a:r>
            <a:r>
              <a:rPr lang="mr-IN" sz="1400" dirty="0" smtClean="0">
                <a:latin typeface="Calibri (Body)"/>
                <a:cs typeface="Calibri (Body)"/>
              </a:rPr>
              <a:t>ão presencial é importante, mas tem que ser planejada.</a:t>
            </a:r>
          </a:p>
          <a:p>
            <a:endParaRPr lang="mr-IN" sz="1400" dirty="0">
              <a:latin typeface="Calibri (Body)"/>
              <a:cs typeface="Calibri (Body)"/>
            </a:endParaRPr>
          </a:p>
          <a:p>
            <a:r>
              <a:rPr lang="mr-IN" sz="1400" dirty="0" smtClean="0">
                <a:latin typeface="Calibri (Body)"/>
                <a:cs typeface="Calibri (Body)"/>
              </a:rPr>
              <a:t>Cada escola em G</a:t>
            </a:r>
            <a:r>
              <a:rPr lang="en-US" sz="1400" dirty="0" smtClean="0">
                <a:latin typeface="Calibri (Body)"/>
                <a:cs typeface="Calibri (Body)"/>
              </a:rPr>
              <a:t>o</a:t>
            </a:r>
            <a:r>
              <a:rPr lang="mr-IN" sz="1400" dirty="0" smtClean="0">
                <a:latin typeface="Calibri (Body)"/>
                <a:cs typeface="Calibri (Body)"/>
              </a:rPr>
              <a:t>iânia recebem ajuda de dois técnicos da Secretaria: Tutor (foco no pedagógico, no processo de aprendizagem) e Técnico com perfil administrativo (para controle de fluxo, prestação de contas, atualização do patrimônio...). É muito bom.</a:t>
            </a:r>
          </a:p>
          <a:p>
            <a:endParaRPr lang="mr-IN" sz="1400" dirty="0">
              <a:latin typeface="Calibri (Body)"/>
              <a:cs typeface="Calibri (Body)"/>
            </a:endParaRPr>
          </a:p>
          <a:p>
            <a:endParaRPr lang="bg-BG" sz="1400" dirty="0" smtClean="0"/>
          </a:p>
          <a:p>
            <a:endParaRPr lang="bg-BG" sz="1400" dirty="0" smtClean="0"/>
          </a:p>
          <a:p>
            <a:endParaRPr lang="bg-BG" sz="1400" dirty="0"/>
          </a:p>
          <a:p>
            <a:endParaRPr lang="bg-BG" sz="14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98753" y="141106"/>
            <a:ext cx="26381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/>
              <a:t>Marcelo</a:t>
            </a:r>
            <a:endParaRPr lang="bg-BG" sz="3200" dirty="0" smtClean="0"/>
          </a:p>
          <a:p>
            <a:r>
              <a:rPr lang="bg-BG" sz="2000" dirty="0" smtClean="0"/>
              <a:t>Subsecret</a:t>
            </a:r>
            <a:r>
              <a:rPr lang="bg-BG" sz="2000" dirty="0" smtClean="0"/>
              <a:t>ário de Educação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25979" y="696083"/>
            <a:ext cx="2546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800" dirty="0" smtClean="0"/>
              <a:t>Modelo Mental: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238809" y="1219303"/>
            <a:ext cx="2931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b="1" dirty="0" smtClean="0"/>
              <a:t>PR</a:t>
            </a:r>
            <a:r>
              <a:rPr lang="bg-BG" sz="1600" b="1" dirty="0" smtClean="0"/>
              <a:t>ÁTICO</a:t>
            </a:r>
            <a:endParaRPr lang="bg-BG" sz="1050" b="1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6238809" y="1774280"/>
            <a:ext cx="2878672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dirty="0" smtClean="0"/>
              <a:t>“Informação é diferente de formação.”</a:t>
            </a:r>
          </a:p>
          <a:p>
            <a:endParaRPr lang="pt-BR" sz="1400" dirty="0"/>
          </a:p>
          <a:p>
            <a:r>
              <a:rPr lang="pt-BR" sz="1400" dirty="0" smtClean="0"/>
              <a:t>“Quem planeja reuniões tem que pensar no encontro, na pauta.</a:t>
            </a:r>
            <a:r>
              <a:rPr lang="pt-BR" sz="1400" dirty="0" smtClean="0"/>
              <a:t>”</a:t>
            </a:r>
          </a:p>
          <a:p>
            <a:endParaRPr lang="pt-BR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138265" y="1484531"/>
            <a:ext cx="26121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Trabalha numa regional e tem contato direto e constante com diretores das escolas.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2965762" y="1011516"/>
            <a:ext cx="2230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sz="12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3356370" y="265196"/>
            <a:ext cx="26609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/>
              <a:t>DESAFIOS</a:t>
            </a:r>
          </a:p>
          <a:p>
            <a:r>
              <a:rPr lang="pt-BR" sz="1400" dirty="0" smtClean="0"/>
              <a:t>Conseguir melhorar o suporte das regionais </a:t>
            </a:r>
            <a:r>
              <a:rPr lang="pt-BR" sz="1400" dirty="0" smtClean="0"/>
              <a:t>às escolas.</a:t>
            </a:r>
            <a:endParaRPr lang="pt-BR" sz="1400" dirty="0" smtClean="0"/>
          </a:p>
          <a:p>
            <a:endParaRPr lang="pt-BR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3374611" y="1109309"/>
            <a:ext cx="26609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/>
              <a:t>DORES</a:t>
            </a:r>
          </a:p>
          <a:p>
            <a:r>
              <a:rPr lang="pt-BR" sz="1400" dirty="0" smtClean="0"/>
              <a:t>Limitaç</a:t>
            </a:r>
            <a:r>
              <a:rPr lang="pt-BR" sz="1400" dirty="0" smtClean="0"/>
              <a:t>ões da subsecretaria.</a:t>
            </a:r>
          </a:p>
          <a:p>
            <a:r>
              <a:rPr lang="pt-BR" sz="1400" dirty="0" smtClean="0"/>
              <a:t>Rotina.</a:t>
            </a:r>
          </a:p>
          <a:p>
            <a:r>
              <a:rPr lang="pt-BR" sz="1400" dirty="0" smtClean="0"/>
              <a:t>Falta de tempo.</a:t>
            </a:r>
          </a:p>
          <a:p>
            <a:r>
              <a:rPr lang="pt-BR" sz="1400" dirty="0" smtClean="0"/>
              <a:t>Quantidade de demandas.</a:t>
            </a:r>
            <a:endParaRPr lang="pt-BR" sz="1400" dirty="0" smtClean="0"/>
          </a:p>
          <a:p>
            <a:endParaRPr lang="pt-BR" sz="14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3374611" y="2361134"/>
            <a:ext cx="26609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/>
              <a:t>MOTIVAÇ</a:t>
            </a:r>
            <a:r>
              <a:rPr lang="pt-BR" sz="1400" b="1" dirty="0" smtClean="0"/>
              <a:t>ÕES</a:t>
            </a:r>
            <a:endParaRPr lang="pt-BR" sz="1400" b="1" dirty="0" smtClean="0"/>
          </a:p>
          <a:p>
            <a:r>
              <a:rPr lang="pt-BR" sz="1400" dirty="0" smtClean="0"/>
              <a:t>Compromisso com a escola.</a:t>
            </a:r>
          </a:p>
          <a:p>
            <a:r>
              <a:rPr lang="pt-BR" sz="1400" dirty="0" smtClean="0"/>
              <a:t>A corresponsabilidade que est</a:t>
            </a:r>
            <a:r>
              <a:rPr lang="pt-BR" sz="1400" dirty="0" smtClean="0"/>
              <a:t>á desenvolvendo na rede.</a:t>
            </a:r>
          </a:p>
          <a:p>
            <a:r>
              <a:rPr lang="pt-BR" sz="1400" dirty="0" smtClean="0"/>
              <a:t>Trazer os alunos para construir soluções.</a:t>
            </a:r>
            <a:endParaRPr lang="pt-BR" sz="1400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3374611" y="3810429"/>
            <a:ext cx="26609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/>
              <a:t>SONHO</a:t>
            </a:r>
          </a:p>
          <a:p>
            <a:r>
              <a:rPr lang="pt-BR" sz="1400" dirty="0"/>
              <a:t>U</a:t>
            </a:r>
            <a:r>
              <a:rPr lang="pt-BR" sz="1400" dirty="0" smtClean="0"/>
              <a:t>ma vez que a iniciativa na Jos</a:t>
            </a:r>
            <a:r>
              <a:rPr lang="pt-BR" sz="1400" dirty="0" smtClean="0"/>
              <a:t>é Lobos seja concluída (parte do FAZ SENTIDO), que vejam a necessidade de expandir este projeto.</a:t>
            </a:r>
            <a:endParaRPr lang="pt-BR" sz="1400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3374611" y="5486907"/>
            <a:ext cx="26609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/>
              <a:t>FRUSTRAÇ</a:t>
            </a:r>
            <a:r>
              <a:rPr lang="pt-BR" sz="1400" b="1" dirty="0" smtClean="0"/>
              <a:t>ÃO</a:t>
            </a:r>
            <a:endParaRPr lang="pt-BR" sz="1400" b="1" dirty="0" smtClean="0"/>
          </a:p>
          <a:p>
            <a:r>
              <a:rPr lang="pt-BR" sz="1400" dirty="0" smtClean="0"/>
              <a:t>Ir para um encontro com uma pauta e voltar com as mesmas d</a:t>
            </a:r>
            <a:r>
              <a:rPr lang="pt-BR" sz="1400" dirty="0" smtClean="0"/>
              <a:t>úvidas, sem soluções.</a:t>
            </a:r>
            <a:endParaRPr lang="pt-BR" sz="1400" dirty="0" smtClean="0"/>
          </a:p>
        </p:txBody>
      </p:sp>
    </p:spTree>
    <p:extLst>
      <p:ext uri="{BB962C8B-B14F-4D97-AF65-F5344CB8AC3E}">
        <p14:creationId xmlns:p14="http://schemas.microsoft.com/office/powerpoint/2010/main" val="504133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98752" y="141106"/>
            <a:ext cx="311672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/>
              <a:t>Marcelo</a:t>
            </a:r>
            <a:r>
              <a:rPr lang="bg-BG" sz="3200" dirty="0"/>
              <a:t> </a:t>
            </a:r>
            <a:r>
              <a:rPr lang="bg-BG" sz="2000" dirty="0" smtClean="0"/>
              <a:t>(continuaç</a:t>
            </a:r>
            <a:r>
              <a:rPr lang="bg-BG" sz="2000" dirty="0" smtClean="0"/>
              <a:t>ão)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65762" y="1011516"/>
            <a:ext cx="2230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sz="1200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240639" y="740748"/>
            <a:ext cx="8650143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400" b="1" dirty="0" smtClean="0"/>
              <a:t>TOP </a:t>
            </a:r>
            <a:r>
              <a:rPr lang="bg-BG" sz="1400" b="1" dirty="0" smtClean="0"/>
              <a:t>INSIGHTS</a:t>
            </a:r>
            <a:endParaRPr lang="bg-BG" sz="1400" b="1" dirty="0" smtClean="0"/>
          </a:p>
          <a:p>
            <a:r>
              <a:rPr lang="en-US" sz="1400" dirty="0" smtClean="0"/>
              <a:t>O</a:t>
            </a:r>
            <a:r>
              <a:rPr lang="en-US" sz="1400" dirty="0" smtClean="0"/>
              <a:t> </a:t>
            </a:r>
            <a:r>
              <a:rPr lang="en-US" sz="1400" dirty="0" err="1" smtClean="0"/>
              <a:t>c</a:t>
            </a:r>
            <a:r>
              <a:rPr lang="en-US" sz="1400" dirty="0" err="1" smtClean="0"/>
              <a:t>ompromisso</a:t>
            </a:r>
            <a:r>
              <a:rPr lang="en-US" sz="1400" dirty="0" smtClean="0"/>
              <a:t> com a </a:t>
            </a:r>
            <a:r>
              <a:rPr lang="en-US" sz="1400" dirty="0" err="1" smtClean="0"/>
              <a:t>escola</a:t>
            </a:r>
            <a:r>
              <a:rPr lang="en-US" sz="1400" dirty="0" smtClean="0"/>
              <a:t> </a:t>
            </a:r>
            <a:r>
              <a:rPr lang="en-US" sz="1400" dirty="0" err="1" smtClean="0"/>
              <a:t>precisa</a:t>
            </a:r>
            <a:r>
              <a:rPr lang="en-US" sz="1400" dirty="0" smtClean="0"/>
              <a:t> </a:t>
            </a:r>
            <a:r>
              <a:rPr lang="en-US" sz="1400" dirty="0" err="1" smtClean="0"/>
              <a:t>ser</a:t>
            </a:r>
            <a:r>
              <a:rPr lang="en-US" sz="1400" dirty="0" smtClean="0"/>
              <a:t> </a:t>
            </a:r>
            <a:r>
              <a:rPr lang="en-US" sz="1400" dirty="0" err="1" smtClean="0"/>
              <a:t>trabalhado</a:t>
            </a:r>
            <a:r>
              <a:rPr lang="en-US" sz="1400" dirty="0" smtClean="0"/>
              <a:t> </a:t>
            </a:r>
            <a:r>
              <a:rPr lang="en-US" sz="1400" dirty="0" err="1" smtClean="0"/>
              <a:t>ativamente</a:t>
            </a:r>
            <a:r>
              <a:rPr lang="en-US" sz="1400" dirty="0" smtClean="0"/>
              <a:t> com </a:t>
            </a:r>
            <a:r>
              <a:rPr lang="en-US" sz="1400" dirty="0" err="1" smtClean="0"/>
              <a:t>os</a:t>
            </a:r>
            <a:r>
              <a:rPr lang="en-US" sz="1400" dirty="0" smtClean="0"/>
              <a:t> </a:t>
            </a:r>
            <a:r>
              <a:rPr lang="en-US" sz="1400" dirty="0" err="1" smtClean="0"/>
              <a:t>servidores</a:t>
            </a:r>
            <a:r>
              <a:rPr lang="en-US" sz="1400" dirty="0" smtClean="0"/>
              <a:t> da </a:t>
            </a:r>
            <a:r>
              <a:rPr lang="en-US" sz="1400" dirty="0" err="1" smtClean="0"/>
              <a:t>Secretaria</a:t>
            </a:r>
            <a:r>
              <a:rPr lang="en-US" sz="1400" dirty="0" smtClean="0"/>
              <a:t>.</a:t>
            </a:r>
          </a:p>
          <a:p>
            <a:endParaRPr lang="en-US" sz="1400" dirty="0" smtClean="0"/>
          </a:p>
          <a:p>
            <a:r>
              <a:rPr lang="en-US" sz="1400" dirty="0" err="1" smtClean="0"/>
              <a:t>Os</a:t>
            </a:r>
            <a:r>
              <a:rPr lang="en-US" sz="1400" dirty="0" smtClean="0"/>
              <a:t> </a:t>
            </a:r>
            <a:r>
              <a:rPr lang="en-US" sz="1400" dirty="0" err="1" smtClean="0"/>
              <a:t>alunos</a:t>
            </a:r>
            <a:r>
              <a:rPr lang="en-US" sz="1400" dirty="0" smtClean="0"/>
              <a:t> e a </a:t>
            </a:r>
            <a:r>
              <a:rPr lang="en-US" sz="1400" dirty="0" err="1" smtClean="0"/>
              <a:t>escola</a:t>
            </a:r>
            <a:r>
              <a:rPr lang="en-US" sz="1400" dirty="0" smtClean="0"/>
              <a:t> </a:t>
            </a:r>
            <a:r>
              <a:rPr lang="en-US" sz="1400" dirty="0" err="1" smtClean="0"/>
              <a:t>n</a:t>
            </a:r>
            <a:r>
              <a:rPr lang="en-US" sz="1400" dirty="0" err="1" smtClean="0"/>
              <a:t>ão</a:t>
            </a:r>
            <a:r>
              <a:rPr lang="en-US" sz="1400" dirty="0" smtClean="0"/>
              <a:t> </a:t>
            </a:r>
            <a:r>
              <a:rPr lang="en-US" sz="1400" dirty="0" err="1" smtClean="0"/>
              <a:t>estão</a:t>
            </a:r>
            <a:r>
              <a:rPr lang="en-US" sz="1400" dirty="0" smtClean="0"/>
              <a:t> </a:t>
            </a:r>
            <a:r>
              <a:rPr lang="en-US" sz="1400" dirty="0" err="1" smtClean="0"/>
              <a:t>preparados</a:t>
            </a:r>
            <a:r>
              <a:rPr lang="en-US" sz="1400" dirty="0" smtClean="0"/>
              <a:t> </a:t>
            </a:r>
            <a:r>
              <a:rPr lang="en-US" sz="1400" dirty="0" err="1" smtClean="0"/>
              <a:t>para</a:t>
            </a:r>
            <a:r>
              <a:rPr lang="en-US" sz="1400" dirty="0" smtClean="0"/>
              <a:t> </a:t>
            </a:r>
            <a:r>
              <a:rPr lang="en-US" sz="1400" dirty="0" err="1" smtClean="0"/>
              <a:t>tocar</a:t>
            </a:r>
            <a:r>
              <a:rPr lang="en-US" sz="1400" dirty="0" smtClean="0"/>
              <a:t> </a:t>
            </a:r>
            <a:r>
              <a:rPr lang="en-US" sz="1400" dirty="0" err="1" smtClean="0"/>
              <a:t>sozinhos</a:t>
            </a:r>
            <a:r>
              <a:rPr lang="en-US" sz="1400" dirty="0" smtClean="0"/>
              <a:t> o </a:t>
            </a:r>
            <a:r>
              <a:rPr lang="en-US" sz="1400" dirty="0" err="1" smtClean="0"/>
              <a:t>projeto</a:t>
            </a:r>
            <a:r>
              <a:rPr lang="en-US" sz="1400" dirty="0" smtClean="0"/>
              <a:t> (FAZ SENTIDO), </a:t>
            </a:r>
            <a:r>
              <a:rPr lang="en-US" sz="1400" dirty="0" err="1" smtClean="0"/>
              <a:t>precisam</a:t>
            </a:r>
            <a:r>
              <a:rPr lang="en-US" sz="1400" dirty="0" smtClean="0"/>
              <a:t> de </a:t>
            </a:r>
            <a:r>
              <a:rPr lang="en-US" sz="1400" dirty="0" err="1" smtClean="0"/>
              <a:t>acompanhamento</a:t>
            </a:r>
            <a:r>
              <a:rPr lang="en-US" sz="1400" dirty="0" smtClean="0"/>
              <a:t> de </a:t>
            </a:r>
            <a:r>
              <a:rPr lang="en-US" sz="1400" dirty="0" err="1" smtClean="0"/>
              <a:t>perto</a:t>
            </a:r>
            <a:r>
              <a:rPr lang="en-US" sz="1400" dirty="0" smtClean="0"/>
              <a:t> </a:t>
            </a:r>
            <a:r>
              <a:rPr lang="en-US" sz="1400" dirty="0" err="1" smtClean="0"/>
              <a:t>por</a:t>
            </a:r>
            <a:r>
              <a:rPr lang="en-US" sz="1400" dirty="0" smtClean="0"/>
              <a:t> </a:t>
            </a:r>
            <a:r>
              <a:rPr lang="en-US" sz="1400" dirty="0" err="1" smtClean="0"/>
              <a:t>pelo</a:t>
            </a:r>
            <a:r>
              <a:rPr lang="en-US" sz="1400" dirty="0" smtClean="0"/>
              <a:t> </a:t>
            </a:r>
            <a:r>
              <a:rPr lang="en-US" sz="1400" dirty="0" err="1" smtClean="0"/>
              <a:t>menos</a:t>
            </a:r>
            <a:r>
              <a:rPr lang="en-US" sz="1400" dirty="0" smtClean="0"/>
              <a:t> um </a:t>
            </a:r>
            <a:r>
              <a:rPr lang="en-US" sz="1400" dirty="0" err="1" smtClean="0"/>
              <a:t>ano</a:t>
            </a:r>
            <a:r>
              <a:rPr lang="en-US" sz="1400" dirty="0" smtClean="0"/>
              <a:t> – PRECISA de </a:t>
            </a:r>
            <a:r>
              <a:rPr lang="en-US" sz="1400" dirty="0" err="1" smtClean="0"/>
              <a:t>mediação</a:t>
            </a:r>
            <a:r>
              <a:rPr lang="en-US" sz="1400" dirty="0" smtClean="0"/>
              <a:t>. </a:t>
            </a:r>
            <a:r>
              <a:rPr lang="en-US" sz="1400" dirty="0" err="1" smtClean="0"/>
              <a:t>Não</a:t>
            </a:r>
            <a:r>
              <a:rPr lang="en-US" sz="1400" dirty="0" smtClean="0"/>
              <a:t> vale </a:t>
            </a:r>
            <a:r>
              <a:rPr lang="en-US" sz="1400" dirty="0" err="1" smtClean="0"/>
              <a:t>uma</a:t>
            </a:r>
            <a:r>
              <a:rPr lang="en-US" sz="1400" dirty="0" smtClean="0"/>
              <a:t> </a:t>
            </a:r>
            <a:r>
              <a:rPr lang="en-US" sz="1400" dirty="0" err="1" smtClean="0"/>
              <a:t>inserção</a:t>
            </a:r>
            <a:r>
              <a:rPr lang="en-US" sz="1400" dirty="0" smtClean="0"/>
              <a:t> </a:t>
            </a:r>
            <a:r>
              <a:rPr lang="en-US" sz="1400" dirty="0" err="1" smtClean="0"/>
              <a:t>pontual</a:t>
            </a:r>
            <a:r>
              <a:rPr lang="en-US" sz="1400" dirty="0" smtClean="0"/>
              <a:t> e a </a:t>
            </a:r>
            <a:r>
              <a:rPr lang="en-US" sz="1400" dirty="0" err="1" smtClean="0"/>
              <a:t>saída</a:t>
            </a:r>
            <a:r>
              <a:rPr lang="en-US" sz="1400" dirty="0" smtClean="0"/>
              <a:t>, e o </a:t>
            </a:r>
            <a:r>
              <a:rPr lang="en-US" sz="1400" dirty="0" err="1" smtClean="0"/>
              <a:t>projeto</a:t>
            </a:r>
            <a:r>
              <a:rPr lang="en-US" sz="1400" dirty="0" smtClean="0"/>
              <a:t> </a:t>
            </a:r>
            <a:r>
              <a:rPr lang="en-US" sz="1400" dirty="0" err="1" smtClean="0"/>
              <a:t>precisa</a:t>
            </a:r>
            <a:r>
              <a:rPr lang="en-US" sz="1400" dirty="0" smtClean="0"/>
              <a:t> </a:t>
            </a:r>
            <a:r>
              <a:rPr lang="en-US" sz="1400" dirty="0" err="1" smtClean="0"/>
              <a:t>ser</a:t>
            </a:r>
            <a:r>
              <a:rPr lang="en-US" sz="1400" dirty="0" smtClean="0"/>
              <a:t> DIFUNDIDO.</a:t>
            </a:r>
          </a:p>
          <a:p>
            <a:endParaRPr lang="en-US" sz="1400" dirty="0"/>
          </a:p>
          <a:p>
            <a:r>
              <a:rPr lang="en-US" sz="1400" dirty="0" err="1" smtClean="0"/>
              <a:t>Há</a:t>
            </a:r>
            <a:r>
              <a:rPr lang="en-US" sz="1400" dirty="0" smtClean="0"/>
              <a:t> </a:t>
            </a:r>
            <a:r>
              <a:rPr lang="en-US" sz="1400" dirty="0" err="1" smtClean="0"/>
              <a:t>grande</a:t>
            </a:r>
            <a:r>
              <a:rPr lang="en-US" sz="1400" dirty="0" smtClean="0"/>
              <a:t> </a:t>
            </a:r>
            <a:r>
              <a:rPr lang="en-US" sz="1400" dirty="0" err="1" smtClean="0"/>
              <a:t>dificuldade</a:t>
            </a:r>
            <a:r>
              <a:rPr lang="en-US" sz="1400" dirty="0" smtClean="0"/>
              <a:t> de </a:t>
            </a:r>
            <a:r>
              <a:rPr lang="en-US" sz="1400" dirty="0" err="1" smtClean="0"/>
              <a:t>planejar</a:t>
            </a:r>
            <a:r>
              <a:rPr lang="en-US" sz="1400" dirty="0" smtClean="0"/>
              <a:t> boas </a:t>
            </a:r>
            <a:r>
              <a:rPr lang="en-US" sz="1400" dirty="0" err="1" smtClean="0"/>
              <a:t>discusões</a:t>
            </a:r>
            <a:r>
              <a:rPr lang="en-US" sz="1400" dirty="0" smtClean="0"/>
              <a:t>. </a:t>
            </a:r>
          </a:p>
          <a:p>
            <a:endParaRPr lang="en-US" sz="1400" dirty="0"/>
          </a:p>
          <a:p>
            <a:r>
              <a:rPr lang="pt-BR" sz="1400" dirty="0" smtClean="0"/>
              <a:t>O MP</a:t>
            </a:r>
            <a:r>
              <a:rPr lang="pt-BR" sz="1400" dirty="0"/>
              <a:t>, o Conselho tutelar... </a:t>
            </a:r>
            <a:r>
              <a:rPr lang="en-US" sz="1400" dirty="0"/>
              <a:t>s</a:t>
            </a:r>
            <a:r>
              <a:rPr lang="pt-BR" sz="1400" dirty="0" err="1"/>
              <a:t>ão</a:t>
            </a:r>
            <a:r>
              <a:rPr lang="pt-BR" sz="1400" dirty="0"/>
              <a:t> muito parceiros da Secretaria. Essas entidades que pensam a educação ajudam </a:t>
            </a:r>
            <a:r>
              <a:rPr lang="pt-BR" sz="1400" dirty="0" smtClean="0"/>
              <a:t>muito.</a:t>
            </a:r>
          </a:p>
          <a:p>
            <a:endParaRPr lang="pt-BR" sz="1400" dirty="0" smtClean="0"/>
          </a:p>
          <a:p>
            <a:r>
              <a:rPr lang="pt-BR" sz="1400" dirty="0" smtClean="0"/>
              <a:t>Os casos de indisciplina nas escolas s</a:t>
            </a:r>
            <a:r>
              <a:rPr lang="pt-BR" sz="1400" dirty="0" smtClean="0"/>
              <a:t>ão os mais difíceis, e existe uma grande insegurança das escolas em tomar decisões, chega a assustar. “A escola tinha que se apropriar mais. E isso é falha da Secretaria, que não dá </a:t>
            </a:r>
            <a:r>
              <a:rPr lang="pt-BR" sz="1400" dirty="0" err="1" smtClean="0"/>
              <a:t>informção</a:t>
            </a:r>
            <a:r>
              <a:rPr lang="pt-BR" sz="1400" dirty="0" smtClean="0"/>
              <a:t>!</a:t>
            </a:r>
            <a:r>
              <a:rPr lang="pt-BR" sz="1400" dirty="0" smtClean="0"/>
              <a:t>"</a:t>
            </a:r>
            <a:endParaRPr lang="pt-BR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mr-IN" sz="1400" dirty="0"/>
          </a:p>
          <a:p>
            <a:endParaRPr lang="mr-IN" sz="1400" dirty="0" smtClean="0"/>
          </a:p>
          <a:p>
            <a:endParaRPr lang="mr-IN" sz="1400" dirty="0"/>
          </a:p>
          <a:p>
            <a:endParaRPr lang="mr-IN" sz="1400" dirty="0" smtClean="0"/>
          </a:p>
          <a:p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240639" y="3910437"/>
            <a:ext cx="8650143" cy="3539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1400" b="1" dirty="0" smtClean="0"/>
              <a:t>SE TIVESSEM NA M</a:t>
            </a:r>
            <a:r>
              <a:rPr lang="x-none" sz="1400" b="1" dirty="0" smtClean="0"/>
              <a:t>ÃO, AJUDARIA</a:t>
            </a:r>
          </a:p>
          <a:p>
            <a:pPr marL="285750" indent="-285750">
              <a:buFontTx/>
              <a:buChar char="-"/>
            </a:pPr>
            <a:r>
              <a:rPr lang="x-none" sz="1400" dirty="0" smtClean="0"/>
              <a:t>Secretaria ter uma prateleira de soluções para fornecer aos professores. Por exemplo: como lidar com bullying, como fazer reforço de MT e PT, como lidar com a evasão, como usar redes sociais...</a:t>
            </a:r>
          </a:p>
          <a:p>
            <a:pPr marL="285750" indent="-285750">
              <a:buFontTx/>
              <a:buChar char="-"/>
            </a:pPr>
            <a:r>
              <a:rPr lang="x-none" sz="1400" dirty="0" smtClean="0"/>
              <a:t>Knowhall de tecnologias inovadoras.</a:t>
            </a:r>
          </a:p>
          <a:p>
            <a:pPr marL="285750" indent="-285750">
              <a:buFontTx/>
              <a:buChar char="-"/>
            </a:pPr>
            <a:r>
              <a:rPr lang="x-none" sz="1400" dirty="0" smtClean="0"/>
              <a:t>Uma versão do manual de Diretrizes Operacionais (abaixo) para as escolas. Teria que ser com foco no PEDGÓGICO ou no atendimento das necessidades ∫ásicas das escolas: contratação de pessoal, abandono (família, conselhor tutelar?), reformas, drogas (a Secretaria tem algum programa? O CRAS tem alguma coissa?) Isso teria que ter um esqueleto comum, adaptável. “O que muda, em geral, é a forma ou a nomenclatura</a:t>
            </a:r>
          </a:p>
          <a:p>
            <a:pPr marL="285750" indent="-285750">
              <a:buFontTx/>
              <a:buChar char="-"/>
            </a:pPr>
            <a:endParaRPr lang="x-none" sz="1400" dirty="0"/>
          </a:p>
          <a:p>
            <a:r>
              <a:rPr lang="x-none" sz="1400" b="1" dirty="0" smtClean="0"/>
              <a:t>J</a:t>
            </a:r>
            <a:r>
              <a:rPr lang="x-none" sz="1400" b="1" dirty="0" smtClean="0"/>
              <a:t>Á TÊM E</a:t>
            </a:r>
            <a:r>
              <a:rPr lang="x-none" sz="1400" b="1" dirty="0" smtClean="0"/>
              <a:t> AJUDA</a:t>
            </a:r>
            <a:endParaRPr lang="x-none" sz="1400" dirty="0" smtClean="0"/>
          </a:p>
          <a:p>
            <a:pPr marL="285750" indent="-285750">
              <a:buFontTx/>
              <a:buChar char="-"/>
            </a:pPr>
            <a:r>
              <a:rPr lang="x-none" sz="1400" dirty="0" smtClean="0"/>
              <a:t>Manual de Diretrizes Operacionais da Seduce: é sempre revisado, de acordo com o mandato de governo. Vale para todo o estado, e todos os processos estão lá, não necessariamente detalhados. Podia ser melhor! Está no site</a:t>
            </a:r>
            <a:endParaRPr lang="mr-IN" sz="1400" dirty="0" smtClean="0"/>
          </a:p>
          <a:p>
            <a:endParaRPr lang="mr-IN" sz="1400" dirty="0"/>
          </a:p>
          <a:p>
            <a:endParaRPr lang="mr-IN" sz="1400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61595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1219</Words>
  <Application>Microsoft Macintosh PowerPoint</Application>
  <PresentationFormat>On-screen Show (4:3)</PresentationFormat>
  <Paragraphs>122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Instituto Tellus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Instituto Tellus 42</dc:creator>
  <cp:lastModifiedBy>Andrea Azambuja</cp:lastModifiedBy>
  <cp:revision>25</cp:revision>
  <dcterms:created xsi:type="dcterms:W3CDTF">2016-11-15T13:30:23Z</dcterms:created>
  <dcterms:modified xsi:type="dcterms:W3CDTF">2017-01-05T21:00:02Z</dcterms:modified>
</cp:coreProperties>
</file>