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embeddedFontLst>
    <p:embeddedFont>
      <p:font typeface="Roboto Condensed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Condensed-boldItalic.fntdata"/><Relationship Id="rId5" Type="http://schemas.openxmlformats.org/officeDocument/2006/relationships/slide" Target="slides/slide1.xml"/><Relationship Id="rId6" Type="http://schemas.openxmlformats.org/officeDocument/2006/relationships/font" Target="fonts/RobotoCondensed-regular.fntdata"/><Relationship Id="rId7" Type="http://schemas.openxmlformats.org/officeDocument/2006/relationships/font" Target="fonts/RobotoCondensed-bold.fntdata"/><Relationship Id="rId8" Type="http://schemas.openxmlformats.org/officeDocument/2006/relationships/font" Target="fonts/RobotoCondense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pt-BR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pt-BR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266825" y="255425"/>
            <a:ext cx="8661600" cy="4536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/>
        </p:nvSpPr>
        <p:spPr>
          <a:xfrm>
            <a:off x="349775" y="263425"/>
            <a:ext cx="1370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Condições </a:t>
            </a:r>
          </a:p>
        </p:txBody>
      </p:sp>
      <p:cxnSp>
        <p:nvCxnSpPr>
          <p:cNvPr id="56" name="Shape 56"/>
          <p:cNvCxnSpPr/>
          <p:nvPr/>
        </p:nvCxnSpPr>
        <p:spPr>
          <a:xfrm>
            <a:off x="2275675" y="255425"/>
            <a:ext cx="36000" cy="454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cxnSp>
        <p:nvCxnSpPr>
          <p:cNvPr id="57" name="Shape 57"/>
          <p:cNvCxnSpPr/>
          <p:nvPr/>
        </p:nvCxnSpPr>
        <p:spPr>
          <a:xfrm flipH="1" rot="10800000">
            <a:off x="278650" y="6626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sp>
        <p:nvSpPr>
          <p:cNvPr id="58" name="Shape 58"/>
          <p:cNvSpPr txBox="1"/>
          <p:nvPr/>
        </p:nvSpPr>
        <p:spPr>
          <a:xfrm>
            <a:off x="2788175" y="263425"/>
            <a:ext cx="1370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Ações</a:t>
            </a: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4997975" y="263425"/>
            <a:ext cx="18459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 que precisa?</a:t>
            </a: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6779900" y="263425"/>
            <a:ext cx="1493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Responsáveis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8045975" y="263425"/>
            <a:ext cx="1370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Quando?</a:t>
            </a: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</a:p>
        </p:txBody>
      </p:sp>
      <p:cxnSp>
        <p:nvCxnSpPr>
          <p:cNvPr id="62" name="Shape 62"/>
          <p:cNvCxnSpPr/>
          <p:nvPr/>
        </p:nvCxnSpPr>
        <p:spPr>
          <a:xfrm>
            <a:off x="4409275" y="255425"/>
            <a:ext cx="34800" cy="4620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cxnSp>
        <p:nvCxnSpPr>
          <p:cNvPr id="63" name="Shape 63"/>
          <p:cNvCxnSpPr/>
          <p:nvPr/>
        </p:nvCxnSpPr>
        <p:spPr>
          <a:xfrm>
            <a:off x="6771475" y="255425"/>
            <a:ext cx="48000" cy="454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cxnSp>
        <p:nvCxnSpPr>
          <p:cNvPr id="64" name="Shape 64"/>
          <p:cNvCxnSpPr/>
          <p:nvPr/>
        </p:nvCxnSpPr>
        <p:spPr>
          <a:xfrm>
            <a:off x="7990675" y="255425"/>
            <a:ext cx="42300" cy="4552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pic>
        <p:nvPicPr>
          <p:cNvPr id="65" name="Shape 65"/>
          <p:cNvPicPr preferRelativeResize="0"/>
          <p:nvPr/>
        </p:nvPicPr>
        <p:blipFill rotWithShape="1">
          <a:blip r:embed="rId3">
            <a:alphaModFix/>
          </a:blip>
          <a:srcRect b="63353" l="5655" r="69540" t="7418"/>
          <a:stretch/>
        </p:blipFill>
        <p:spPr>
          <a:xfrm>
            <a:off x="8274569" y="4791425"/>
            <a:ext cx="880923" cy="313499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Shape 66"/>
          <p:cNvSpPr txBox="1"/>
          <p:nvPr/>
        </p:nvSpPr>
        <p:spPr>
          <a:xfrm>
            <a:off x="392975" y="809100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pt-BR" sz="1100">
                <a:latin typeface="Roboto Condensed"/>
                <a:ea typeface="Roboto Condensed"/>
                <a:cs typeface="Roboto Condensed"/>
                <a:sym typeface="Roboto Condensed"/>
              </a:rPr>
              <a:t>Mudança de prática/procedimento da Secretaria. </a:t>
            </a:r>
          </a:p>
        </p:txBody>
      </p:sp>
      <p:cxnSp>
        <p:nvCxnSpPr>
          <p:cNvPr id="67" name="Shape 67"/>
          <p:cNvCxnSpPr/>
          <p:nvPr/>
        </p:nvCxnSpPr>
        <p:spPr>
          <a:xfrm flipH="1" rot="10800000">
            <a:off x="278650" y="15770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sp>
        <p:nvSpPr>
          <p:cNvPr id="68" name="Shape 68"/>
          <p:cNvSpPr txBox="1"/>
          <p:nvPr/>
        </p:nvSpPr>
        <p:spPr>
          <a:xfrm>
            <a:off x="392975" y="1799700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1100">
                <a:latin typeface="Roboto Condensed"/>
                <a:ea typeface="Roboto Condensed"/>
                <a:cs typeface="Roboto Condensed"/>
                <a:sym typeface="Roboto Condensed"/>
              </a:rPr>
              <a:t>Comunicação/difusão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392975" y="2637900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1100">
                <a:latin typeface="Roboto Condensed"/>
                <a:ea typeface="Roboto Condensed"/>
                <a:cs typeface="Roboto Condensed"/>
                <a:sym typeface="Roboto Condensed"/>
              </a:rPr>
              <a:t>Formação/orientação 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392975" y="3323700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pt-BR" sz="1100">
                <a:latin typeface="Roboto Condensed"/>
                <a:ea typeface="Roboto Condensed"/>
                <a:cs typeface="Roboto Condensed"/>
                <a:sym typeface="Roboto Condensed"/>
              </a:rPr>
              <a:t>Aquisição de equipamentos e materiais </a:t>
            </a:r>
          </a:p>
        </p:txBody>
      </p:sp>
      <p:cxnSp>
        <p:nvCxnSpPr>
          <p:cNvPr id="71" name="Shape 71"/>
          <p:cNvCxnSpPr/>
          <p:nvPr/>
        </p:nvCxnSpPr>
        <p:spPr>
          <a:xfrm flipH="1" rot="10800000">
            <a:off x="278650" y="24152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cxnSp>
        <p:nvCxnSpPr>
          <p:cNvPr id="72" name="Shape 72"/>
          <p:cNvCxnSpPr/>
          <p:nvPr/>
        </p:nvCxnSpPr>
        <p:spPr>
          <a:xfrm flipH="1" rot="10800000">
            <a:off x="278650" y="32534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  <p:cxnSp>
        <p:nvCxnSpPr>
          <p:cNvPr id="73" name="Shape 73"/>
          <p:cNvCxnSpPr/>
          <p:nvPr/>
        </p:nvCxnSpPr>
        <p:spPr>
          <a:xfrm flipH="1" rot="10800000">
            <a:off x="278650" y="40916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lg" w="lg" type="none"/>
            <a:tailEnd len="lg" w="lg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